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Montserrat"/>
      <p:regular r:id="rId39"/>
      <p:bold r:id="rId40"/>
      <p:italic r:id="rId41"/>
      <p:boldItalic r:id="rId42"/>
    </p:embeddedFont>
    <p:embeddedFont>
      <p:font typeface="Montserrat Medium"/>
      <p:regular r:id="rId43"/>
      <p:bold r:id="rId44"/>
      <p:italic r:id="rId45"/>
      <p:boldItalic r:id="rId46"/>
    </p:embeddedFont>
    <p:embeddedFont>
      <p:font typeface="Merriweather"/>
      <p:regular r:id="rId47"/>
      <p:bold r:id="rId48"/>
      <p:italic r:id="rId49"/>
      <p:boldItalic r:id="rId50"/>
    </p:embeddedFont>
    <p:embeddedFont>
      <p:font typeface="Century Gothic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38C9994-2106-425E-A216-4B7F6D22A778}">
  <a:tblStyle styleId="{538C9994-2106-425E-A216-4B7F6D22A7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44" Type="http://schemas.openxmlformats.org/officeDocument/2006/relationships/font" Target="fonts/MontserratMedium-bold.fntdata"/><Relationship Id="rId43" Type="http://schemas.openxmlformats.org/officeDocument/2006/relationships/font" Target="fonts/MontserratMedium-regular.fntdata"/><Relationship Id="rId46" Type="http://schemas.openxmlformats.org/officeDocument/2006/relationships/font" Target="fonts/MontserratMedium-boldItalic.fntdata"/><Relationship Id="rId45" Type="http://schemas.openxmlformats.org/officeDocument/2006/relationships/font" Target="fonts/Montserrat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Merriweather-bold.fntdata"/><Relationship Id="rId47" Type="http://schemas.openxmlformats.org/officeDocument/2006/relationships/font" Target="fonts/Merriweather-regular.fntdata"/><Relationship Id="rId49" Type="http://schemas.openxmlformats.org/officeDocument/2006/relationships/font" Target="fonts/Merriweather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Montserrat-regular.fntdata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CenturyGothic-regular.fntdata"/><Relationship Id="rId50" Type="http://schemas.openxmlformats.org/officeDocument/2006/relationships/font" Target="fonts/Merriweather-boldItalic.fntdata"/><Relationship Id="rId53" Type="http://schemas.openxmlformats.org/officeDocument/2006/relationships/font" Target="fonts/CenturyGothic-italic.fntdata"/><Relationship Id="rId52" Type="http://schemas.openxmlformats.org/officeDocument/2006/relationships/font" Target="fonts/CenturyGothic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schemas.openxmlformats.org/officeDocument/2006/relationships/font" Target="fonts/CenturyGothic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5cd798c5f9_0_1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5cd798c5f9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5cd798c5f9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5cd798c5f9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5cd798c5f9_0_1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5cd798c5f9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5cd798c5f9_0_1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5cd798c5f9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867529435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867529435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6a7c4f6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86a7c4f6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5cd798c5f9_0_1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5cd798c5f9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86a7c4f68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86a7c4f68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5cd798c5f9_0_1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5cd798c5f9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5cd798c5f9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5cd798c5f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5e5053557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5e5053557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5cd798c5f9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5cd798c5f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86752943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86752943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5e5053557a_1_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5e5053557a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5cd798c5f9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5cd798c5f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5cd798c5f9_0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5cd798c5f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5cd798c5f9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5cd798c5f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5e5053557a_1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5e5053557a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5cd798c5f9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5cd798c5f9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5cd798c5f9_0_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5cd798c5f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5cd798c5f9_0_1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5cd798c5f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5e5053557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5e5053557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5cd798c5f9_0_2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5cd798c5f9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5cd798c5f9_0_2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5cd798c5f9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5cd798c5f9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5cd798c5f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5e5053557a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5e5053557a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5e5053557a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5e5053557a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5e5053557a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5e5053557a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5e5053557a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5e5053557a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48cdeccc35_0_1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48cdeccc3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5cd798c5f9_0_1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5cd798c5f9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plus avec une grille non aléatoire il est possible de mal échantillonner l'espace c'est la grille n'est pas optimal.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L'échantillonnage aléatoire évite ce problème. En particulier l'hypercube latin aléatoire répartit Chacun des hyper paramètre le plus uniformément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L'intuition et la suivante s'il on avait deux hyper paramètres la recherche d’hyperparamètre se ferait sur un échiquier. l'hypercube latin aléatoire considère les configurations d’hyper-paramètres qui correspondent à placer </a:t>
            </a:r>
            <a:r>
              <a:rPr lang="en">
                <a:solidFill>
                  <a:schemeClr val="dk1"/>
                </a:solidFill>
              </a:rPr>
              <a:t>sur cet échiquier</a:t>
            </a:r>
            <a:r>
              <a:rPr lang="en"/>
              <a:t> des tours qui ne se menacent pas.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Lorsque l'on a plus de deux hyper paramètres l’hypercube latin aléatoire est une généralisation de cette idée.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5200"/>
              <a:buFont typeface="Montserrat Medium"/>
              <a:buNone/>
              <a:defRPr sz="5200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de section C">
  <p:cSld name="Page de section C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3906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6"/>
            <a:ext cx="9139068" cy="514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40289" y="392907"/>
            <a:ext cx="692944" cy="692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4062" y="4683738"/>
            <a:ext cx="260662" cy="579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98059" y="1287625"/>
            <a:ext cx="5165400" cy="24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100"/>
              <a:buNone/>
              <a:defRPr b="1" sz="4100"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 Vert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4234"/>
            <a:ext cx="9144004" cy="514773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venir"/>
              <a:buNone/>
              <a:defRPr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92906" y="1962923"/>
            <a:ext cx="8357100" cy="23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" showMasterSp="0">
  <p:cSld name="Whit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756384" y="4874601"/>
            <a:ext cx="2508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175" lIns="40175" spcFirstLastPara="1" rIns="40175" wrap="square" tIns="4017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top &amp; footer" showMasterSp="0">
  <p:cSld name="Title top &amp; foot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-47625" y="4869292"/>
            <a:ext cx="9239400" cy="333900"/>
          </a:xfrm>
          <a:prstGeom prst="rect">
            <a:avLst/>
          </a:prstGeom>
          <a:solidFill>
            <a:srgbClr val="F5F5F5"/>
          </a:solidFill>
          <a:ln cap="flat" cmpd="sng" w="25400">
            <a:solidFill>
              <a:srgbClr val="A6AA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25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venir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4" name="Google Shape;64;p16"/>
          <p:cNvSpPr/>
          <p:nvPr/>
        </p:nvSpPr>
        <p:spPr>
          <a:xfrm>
            <a:off x="-47625" y="183401"/>
            <a:ext cx="285600" cy="602700"/>
          </a:xfrm>
          <a:prstGeom prst="rect">
            <a:avLst/>
          </a:prstGeom>
          <a:solidFill>
            <a:srgbClr val="00703C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25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venir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65" name="Google Shape;65;p16"/>
          <p:cNvCxnSpPr/>
          <p:nvPr/>
        </p:nvCxnSpPr>
        <p:spPr>
          <a:xfrm>
            <a:off x="357187" y="792181"/>
            <a:ext cx="8643900" cy="0"/>
          </a:xfrm>
          <a:prstGeom prst="straightConnector1">
            <a:avLst/>
          </a:prstGeom>
          <a:noFill/>
          <a:ln cap="flat" cmpd="sng" w="25400">
            <a:solidFill>
              <a:srgbClr val="A6AAA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" name="Google Shape;66;p16"/>
          <p:cNvSpPr txBox="1"/>
          <p:nvPr>
            <p:ph type="title"/>
          </p:nvPr>
        </p:nvSpPr>
        <p:spPr>
          <a:xfrm>
            <a:off x="357188" y="105030"/>
            <a:ext cx="84297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756384" y="4874601"/>
            <a:ext cx="2508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175" lIns="40175" spcFirstLastPara="1" rIns="40175" wrap="square" tIns="4017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  <p:sp>
        <p:nvSpPr>
          <p:cNvPr id="68" name="Google Shape;68;p16"/>
          <p:cNvSpPr txBox="1"/>
          <p:nvPr/>
        </p:nvSpPr>
        <p:spPr>
          <a:xfrm>
            <a:off x="678644" y="4867724"/>
            <a:ext cx="35874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175" lIns="40175" spcFirstLastPara="1" rIns="40175" wrap="square" tIns="401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3C"/>
              </a:buClr>
              <a:buSzPts val="1100"/>
              <a:buFont typeface="Avenir"/>
              <a:buNone/>
            </a:pPr>
            <a:r>
              <a:rPr b="0" i="0" lang="en" sz="1100" u="none" cap="none" strike="noStrike">
                <a:solidFill>
                  <a:srgbClr val="00703C"/>
                </a:solidFill>
                <a:latin typeface="Avenir"/>
                <a:ea typeface="Avenir"/>
                <a:cs typeface="Avenir"/>
                <a:sym typeface="Avenir"/>
              </a:rPr>
              <a:t>Orthogonal array sampling for Monte Carlo rendering</a:t>
            </a:r>
            <a:endParaRPr sz="500"/>
          </a:p>
        </p:txBody>
      </p:sp>
      <p:pic>
        <p:nvPicPr>
          <p:cNvPr descr="vcl-logo-outline-hor.pdf" id="69" name="Google Shape;69;p16"/>
          <p:cNvPicPr preferRelativeResize="0"/>
          <p:nvPr/>
        </p:nvPicPr>
        <p:blipFill rotWithShape="1">
          <a:blip r:embed="rId2">
            <a:alphaModFix/>
          </a:blip>
          <a:srcRect b="0" l="0" r="64401" t="0"/>
          <a:stretch/>
        </p:blipFill>
        <p:spPr>
          <a:xfrm>
            <a:off x="56482" y="4910138"/>
            <a:ext cx="533404" cy="199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357188" y="105030"/>
            <a:ext cx="84297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357187" y="897450"/>
            <a:ext cx="8429700" cy="38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175" lIns="40175" spcFirstLastPara="1" rIns="40175" wrap="square" tIns="40175">
            <a:normAutofit/>
          </a:bodyPr>
          <a:lstStyle>
            <a:lvl1pPr indent="-273050" lvl="0" marL="4572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1pPr>
            <a:lvl2pPr indent="-273050" lvl="1" marL="9144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2pPr>
            <a:lvl3pPr indent="-273050" lvl="2" marL="13716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■"/>
              <a:defRPr/>
            </a:lvl3pPr>
            <a:lvl4pPr indent="-273050" lvl="3" marL="18288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4pPr>
            <a:lvl5pPr indent="-273050" lvl="4" marL="22860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5pPr>
            <a:lvl6pPr indent="-304800" lvl="5" marL="27432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/>
            </a:lvl6pPr>
            <a:lvl7pPr indent="-304800" lvl="6" marL="32004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/>
            </a:lvl7pPr>
            <a:lvl8pPr indent="-304800" lvl="7" marL="36576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/>
            </a:lvl8pPr>
            <a:lvl9pPr indent="-304800" lvl="8" marL="41148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756384" y="4874601"/>
            <a:ext cx="2508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175" lIns="40175" spcFirstLastPara="1" rIns="40175" wrap="square" tIns="4017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venir"/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600"/>
              <a:buFont typeface="Montserrat Medium"/>
              <a:buNone/>
              <a:defRPr sz="3600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800"/>
              <a:buFont typeface="Montserrat Medium"/>
              <a:buNone/>
              <a:defRPr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lab.research.google.com/drive/1aQnBM_CfhkV7vTsfaLN6nt1VQDk3uaE7?usp=sharing" TargetMode="External"/><Relationship Id="rId4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colab.research.google.com/drive/1aQnBM_CfhkV7vTsfaLN6nt1VQDk3uaE7?usp=sharing" TargetMode="External"/><Relationship Id="rId4" Type="http://schemas.openxmlformats.org/officeDocument/2006/relationships/image" Target="../media/image26.png"/><Relationship Id="rId5" Type="http://schemas.openxmlformats.org/officeDocument/2006/relationships/hyperlink" Target="https://en.wikipedia.org/wiki/Diehard_tests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Relationship Id="rId4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3.png"/><Relationship Id="rId4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www.youtube.com/watch?v=42QuXLucH3Q" TargetMode="External"/><Relationship Id="rId4" Type="http://schemas.openxmlformats.org/officeDocument/2006/relationships/hyperlink" Target="https://www.youtube.com/watch?v=42QuXLucH3Q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youtube.com/watch?v=42QuXLucH3Q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Cours 9 : Hypothèses et tests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8"/>
          <p:cNvSpPr txBox="1"/>
          <p:nvPr>
            <p:ph idx="1" type="subTitle"/>
          </p:nvPr>
        </p:nvSpPr>
        <p:spPr>
          <a:xfrm>
            <a:off x="311700" y="2834125"/>
            <a:ext cx="8520600" cy="12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Professeur : Gauthier Gidel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Septembre 2024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79125"/>
            <a:ext cx="2962605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9143" y="3779125"/>
            <a:ext cx="2416328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9600" y="4252000"/>
            <a:ext cx="2232704" cy="43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d'hypothèses</a:t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273050" lvl="0" marL="342900" rtl="0" algn="l"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solidFill>
                  <a:schemeClr val="dk1"/>
                </a:solidFill>
              </a:rPr>
              <a:t>Hypothèse nulle (H₀) : Rien n'a été trouvé.</a:t>
            </a:r>
            <a:br>
              <a:rPr b="1" lang="en" sz="1700">
                <a:solidFill>
                  <a:schemeClr val="dk1"/>
                </a:solidFill>
              </a:rPr>
            </a:br>
            <a:endParaRPr b="1" sz="1700">
              <a:solidFill>
                <a:schemeClr val="dk1"/>
              </a:solidFill>
            </a:endParaRPr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solidFill>
                  <a:schemeClr val="dk1"/>
                </a:solidFill>
              </a:rPr>
              <a:t>Hypothèse alternative (H₁) : </a:t>
            </a:r>
            <a:r>
              <a:rPr lang="en" sz="1700">
                <a:solidFill>
                  <a:schemeClr val="dk1"/>
                </a:solidFill>
              </a:rPr>
              <a:t>L'option alternative que nous étudions pour voir si elle est vraie.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Dans l'exemple de comparaison de classe.</a:t>
            </a:r>
            <a:endParaRPr sz="1700">
              <a:solidFill>
                <a:schemeClr val="dk1"/>
              </a:solidFill>
            </a:endParaRPr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L'hypothèse nulle est que nous n'avons pas assez d'informations pour conclure quoi que ce soit</a:t>
            </a:r>
            <a:endParaRPr sz="1700">
              <a:solidFill>
                <a:schemeClr val="dk1"/>
              </a:solidFill>
            </a:endParaRPr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L'hypothèse alternative : Nous avons suffisamment d'informations pour dire que quelque chose est possible (avec une certaine confiance).</a:t>
            </a:r>
            <a:endParaRPr sz="1700">
              <a:solidFill>
                <a:schemeClr val="dk1"/>
              </a:solidFill>
            </a:endParaRPr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Formuler l'hypothèse pour poser une question</a:t>
            </a:r>
            <a:endParaRPr sz="1700">
              <a:solidFill>
                <a:schemeClr val="dk1"/>
              </a:solidFill>
            </a:endParaRPr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H₀ — Il n'y a </a:t>
            </a:r>
            <a:r>
              <a:rPr b="1" lang="en" sz="1700">
                <a:solidFill>
                  <a:schemeClr val="dk1"/>
                </a:solidFill>
              </a:rPr>
              <a:t>pas</a:t>
            </a:r>
            <a:r>
              <a:rPr lang="en" sz="1700">
                <a:solidFill>
                  <a:schemeClr val="dk1"/>
                </a:solidFill>
              </a:rPr>
              <a:t> </a:t>
            </a:r>
            <a:r>
              <a:rPr b="1" lang="en" sz="1700">
                <a:solidFill>
                  <a:schemeClr val="dk1"/>
                </a:solidFill>
              </a:rPr>
              <a:t>de différence </a:t>
            </a:r>
            <a:r>
              <a:rPr lang="en" sz="1700">
                <a:solidFill>
                  <a:schemeClr val="dk1"/>
                </a:solidFill>
              </a:rPr>
              <a:t>entre les moyennes de la classe A et celles de la classe B.</a:t>
            </a:r>
            <a:endParaRPr sz="1700">
              <a:solidFill>
                <a:schemeClr val="dk1"/>
              </a:solidFill>
            </a:endParaRPr>
          </a:p>
          <a:p>
            <a:pPr indent="-273050" lvl="1" marL="6858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H₁ — Il y </a:t>
            </a:r>
            <a:r>
              <a:rPr b="1" lang="en" sz="1700">
                <a:solidFill>
                  <a:schemeClr val="dk1"/>
                </a:solidFill>
              </a:rPr>
              <a:t>a une différence</a:t>
            </a:r>
            <a:r>
              <a:rPr lang="en" sz="1700">
                <a:solidFill>
                  <a:schemeClr val="dk1"/>
                </a:solidFill>
              </a:rPr>
              <a:t> entre les moyennes de la classe A et celles de B.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T</a:t>
            </a:r>
            <a:endParaRPr/>
          </a:p>
        </p:txBody>
      </p:sp>
      <p:sp>
        <p:nvSpPr>
          <p:cNvPr id="158" name="Google Shape;158;p28"/>
          <p:cNvSpPr txBox="1"/>
          <p:nvPr>
            <p:ph idx="1" type="body"/>
          </p:nvPr>
        </p:nvSpPr>
        <p:spPr>
          <a:xfrm>
            <a:off x="593825" y="1197475"/>
            <a:ext cx="8079000" cy="360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Supposons que nous ayons une situation où nous avons :</a:t>
            </a:r>
            <a:endParaRPr sz="1700"/>
          </a:p>
          <a:p>
            <a:pPr indent="-273050" lvl="1" marL="685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Deux populations avec des distributions normales,</a:t>
            </a:r>
            <a:endParaRPr sz="1700"/>
          </a:p>
          <a:p>
            <a:pPr indent="-27305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… avec des variances égales.</a:t>
            </a:r>
            <a:endParaRPr sz="1700"/>
          </a:p>
          <a:p>
            <a:pPr indent="-27305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Comment conclure que les deux populations ont des moyennes différentes?</a:t>
            </a:r>
            <a:endParaRPr sz="1700"/>
          </a:p>
          <a:p>
            <a:pPr indent="-27305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/>
              <a:t>Rappel :</a:t>
            </a:r>
            <a:r>
              <a:rPr lang="en" sz="1700"/>
              <a:t> Nous ne connaissons </a:t>
            </a:r>
            <a:r>
              <a:rPr b="1" lang="en" sz="1700"/>
              <a:t>pas</a:t>
            </a:r>
            <a:r>
              <a:rPr lang="en" sz="1700"/>
              <a:t> la vraie distribution.</a:t>
            </a:r>
            <a:endParaRPr sz="1700"/>
          </a:p>
          <a:p>
            <a:pPr indent="-27305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Comment ça fonctionne</a:t>
            </a:r>
            <a:endParaRPr sz="1700"/>
          </a:p>
          <a:p>
            <a:pPr indent="-273050" lvl="1" marL="685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Considérant que l'échantillonnage est un processus aléatoire</a:t>
            </a:r>
            <a:endParaRPr sz="1700"/>
          </a:p>
          <a:p>
            <a:pPr indent="-273050" lvl="1" marL="6858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700"/>
              <a:buAutoNum type="alphaLcPeriod"/>
            </a:pPr>
            <a:r>
              <a:rPr lang="en" sz="1700"/>
              <a:t>Quelle est la probabilité que nous obtenions à nouveau le même résultat ?</a:t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de test T</a:t>
            </a:r>
            <a:endParaRPr/>
          </a:p>
        </p:txBody>
      </p:sp>
      <p:sp>
        <p:nvSpPr>
          <p:cNvPr id="164" name="Google Shape;164;p29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65" name="Google Shape;16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887" y="1107050"/>
            <a:ext cx="4682776" cy="363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9400" y="1809750"/>
            <a:ext cx="4305300" cy="15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de test T</a:t>
            </a:r>
            <a:endParaRPr/>
          </a:p>
        </p:txBody>
      </p:sp>
      <p:sp>
        <p:nvSpPr>
          <p:cNvPr id="172" name="Google Shape;172;p30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lang="en" sz="1700">
                <a:solidFill>
                  <a:schemeClr val="dk1"/>
                </a:solidFill>
              </a:rPr>
              <a:t>Nos échantillons de classe A/B ont t-stat = 2,436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lang="en" sz="1700">
                <a:solidFill>
                  <a:schemeClr val="dk1"/>
                </a:solidFill>
              </a:rPr>
              <a:t>0,00885 est l'aire sous la courbe, à droite de 2,436.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lang="en" sz="1700">
                <a:solidFill>
                  <a:schemeClr val="dk1"/>
                </a:solidFill>
              </a:rPr>
              <a:t>Il y a un total de 2 × 0,00885 = 0,0177 = 1,77 % de probabilité d'être plus éloigné que 2,436 de zéro.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lang="en" sz="1700">
                <a:solidFill>
                  <a:schemeClr val="dk1"/>
                </a:solidFill>
              </a:rPr>
              <a:t>Autrement dit, la probabilité d'obtenir les échantillons que nous avons sélectionnés à partir de populations (à distribution normale et à variance égale) avec des moyennes identiques est de 0,0177.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b="1" lang="en" sz="1700" u="sng">
                <a:solidFill>
                  <a:schemeClr val="dk1"/>
                </a:solidFill>
              </a:rPr>
              <a:t>Conclusion :</a:t>
            </a:r>
            <a:r>
              <a:rPr lang="en" sz="1700">
                <a:solidFill>
                  <a:schemeClr val="dk1"/>
                </a:solidFill>
              </a:rPr>
              <a:t> il est très peu probable que H0 soit vraie.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3925" y="179850"/>
            <a:ext cx="2978350" cy="186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"Intuitive"</a:t>
            </a:r>
            <a:endParaRPr/>
          </a:p>
        </p:txBody>
      </p:sp>
      <p:sp>
        <p:nvSpPr>
          <p:cNvPr id="179" name="Google Shape;179;p31"/>
          <p:cNvSpPr txBox="1"/>
          <p:nvPr>
            <p:ph idx="1" type="body"/>
          </p:nvPr>
        </p:nvSpPr>
        <p:spPr>
          <a:xfrm>
            <a:off x="392906" y="1962923"/>
            <a:ext cx="8357100" cy="233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1200"/>
              </a:spcAft>
              <a:buNone/>
            </a:pPr>
            <a:r>
              <a:rPr lang="en"/>
              <a:t>2 distributions "aléatoires": </a:t>
            </a:r>
            <a:br>
              <a:rPr lang="en"/>
            </a:br>
            <a:endParaRPr/>
          </a:p>
        </p:txBody>
      </p:sp>
      <p:pic>
        <p:nvPicPr>
          <p:cNvPr id="180" name="Google Shape;18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587" y="1043474"/>
            <a:ext cx="4418762" cy="318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8625" y="152400"/>
            <a:ext cx="5340152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Tester la normalité</a:t>
            </a:r>
            <a:endParaRPr/>
          </a:p>
        </p:txBody>
      </p:sp>
      <p:sp>
        <p:nvSpPr>
          <p:cNvPr id="191" name="Google Shape;191;p33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Il est possible que les hypothèses du test t ne soient pas vraies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 u="sng">
                <a:solidFill>
                  <a:schemeClr val="dk1"/>
                </a:solidFill>
              </a:rPr>
              <a:t>Encore une fois :</a:t>
            </a:r>
            <a:r>
              <a:rPr lang="en" sz="1700">
                <a:solidFill>
                  <a:schemeClr val="dk1"/>
                </a:solidFill>
              </a:rPr>
              <a:t> nous ne connaissons pas la véritable distribution</a:t>
            </a:r>
            <a:br>
              <a:rPr lang="en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Que pouvons-nous faire? </a:t>
            </a:r>
            <a:endParaRPr sz="1700">
              <a:solidFill>
                <a:schemeClr val="dk1"/>
              </a:solidFill>
            </a:endParaRPr>
          </a:p>
          <a:p>
            <a:pPr indent="-33655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Visualisation</a:t>
            </a:r>
            <a:endParaRPr sz="1700">
              <a:solidFill>
                <a:schemeClr val="dk1"/>
              </a:solidFill>
            </a:endParaRPr>
          </a:p>
          <a:p>
            <a:pPr indent="-33655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More compex test using quantiles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92" name="Google Shape;19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301" y="3092737"/>
            <a:ext cx="2923800" cy="196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9475" y="3092725"/>
            <a:ext cx="2966007" cy="196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1275" y="152400"/>
            <a:ext cx="590920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137425" y="1025275"/>
            <a:ext cx="2849400" cy="340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/>
              <a:t>Back to our ChatGPT "random" data: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Est-ce une distribution normale???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Quelle serait l'hypothèse correcte?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Test pour savoir si la distribution est vraiment aléatoire: </a:t>
            </a:r>
            <a:r>
              <a:rPr lang="en" u="sng">
                <a:solidFill>
                  <a:schemeClr val="hlink"/>
                </a:solidFill>
                <a:hlinkClick r:id="rId5"/>
              </a:rPr>
              <a:t>Diehard test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tests sont-ils les mêmes ?</a:t>
            </a:r>
            <a:endParaRPr/>
          </a:p>
        </p:txBody>
      </p:sp>
      <p:sp>
        <p:nvSpPr>
          <p:cNvPr id="205" name="Google Shape;205;p35"/>
          <p:cNvSpPr txBox="1"/>
          <p:nvPr>
            <p:ph idx="1" type="body"/>
          </p:nvPr>
        </p:nvSpPr>
        <p:spPr>
          <a:xfrm>
            <a:off x="392900" y="1249700"/>
            <a:ext cx="6071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Encore une fois : nous ne connaissons pas la véritable distribution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Compte tenu des données dont nous disposons, quelle est la probabilité que les variances soient les mêmes ?</a:t>
            </a:r>
            <a:endParaRPr sz="1700">
              <a:solidFill>
                <a:schemeClr val="dk1"/>
              </a:solidFill>
            </a:endParaRPr>
          </a:p>
          <a:p>
            <a:pPr indent="-336550" lvl="0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Appelé homoscédastique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Le </a:t>
            </a:r>
            <a:r>
              <a:rPr b="1" lang="en" sz="1700">
                <a:solidFill>
                  <a:schemeClr val="dk1"/>
                </a:solidFill>
              </a:rPr>
              <a:t>test de Levene </a:t>
            </a:r>
            <a:r>
              <a:rPr lang="en" sz="1700">
                <a:solidFill>
                  <a:schemeClr val="dk1"/>
                </a:solidFill>
              </a:rPr>
              <a:t>indique que les deux échantillons ont une variance égale.</a:t>
            </a:r>
            <a:endParaRPr sz="1700">
              <a:solidFill>
                <a:schemeClr val="dk1"/>
              </a:solidFill>
            </a:endParaRPr>
          </a:p>
          <a:p>
            <a:pPr indent="-336550" lvl="0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Avec p petit, nous rejetons cette hypothèse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Il existe une version du test T qui ne suppose pas une variance égale.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206" name="Google Shape;20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4300" y="1249700"/>
            <a:ext cx="2655600" cy="165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 faire s'il y a plusieurs groupes</a:t>
            </a:r>
            <a:endParaRPr/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593825" y="1086975"/>
            <a:ext cx="7954800" cy="371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Le test T ne fonctionne que lorsque vous avez </a:t>
            </a:r>
            <a:r>
              <a:rPr b="1" lang="en" sz="1700"/>
              <a:t>deux groupes</a:t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Que se passe-t-il si nous avons trois ensembles d'échantillons et que nous voulons demander s'il y en a qui sont différents ?</a:t>
            </a:r>
            <a:endParaRPr sz="17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e.g. Y a-t-il une différence de taille entre les étudiants de l'UdeM, de McGill et de Laval?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/>
              <a:t>Une option:</a:t>
            </a:r>
            <a:r>
              <a:rPr lang="en" sz="1700"/>
              <a:t> faire un test T pour UdeM vs McGill ; UdeM contre Laval; McGill contre Laval. Demandez s'il y a des différences avec p&lt;0,05.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Mais rappelez-vous ce que signifie p &lt; 0,05 : il y a une probabilité d'erreur de 5 % en rejetant le nul de manière incorrecte, juste par hasard. (c'est-à-dire une erreur de type I)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Si nous effectuons trois tests T, alors la probabilité qu'il n'y ait pas de rejet incorrect du nul est : 0,95 ^ 3 = 0,86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Nous avons soudainement un p effectif de 0,14, ce qui est beaucoup moins fiable.</a:t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1252" y="1153100"/>
            <a:ext cx="5726300" cy="33217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Publication véridique</a:t>
            </a:r>
            <a:endParaRPr/>
          </a:p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311700" y="1352575"/>
            <a:ext cx="3498600" cy="23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Publié dans le j</a:t>
            </a:r>
            <a:r>
              <a:rPr lang="en" sz="1200"/>
              <a:t>ournal de la personnalité et de la psychologie sociale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Journal très sérieux</a:t>
            </a:r>
            <a:endParaRPr sz="1200"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975" y="2605575"/>
            <a:ext cx="3152049" cy="9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8113" y="3627250"/>
            <a:ext cx="2305775" cy="100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47966" y="176851"/>
            <a:ext cx="2883660" cy="9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ANOVA (analyse de variance)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7"/>
          <p:cNvSpPr txBox="1"/>
          <p:nvPr>
            <p:ph idx="1" type="body"/>
          </p:nvPr>
        </p:nvSpPr>
        <p:spPr>
          <a:xfrm>
            <a:off x="593825" y="1097000"/>
            <a:ext cx="7316400" cy="3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/>
              <a:t>un test pour déterminer si les moyennes de l'un des groupes diffèrent. Cela ressemble beaucoup à un test T, mais pour des groupes &gt; 2.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u="sng"/>
              <a:t>Hypothèses:</a:t>
            </a:r>
            <a:endParaRPr sz="1700" u="sng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Observations indépendantes et identiquement distribuées (iid).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Les groupes sont normalement distribués.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Les groupes ont une variance égale.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Certaines des moyennes sont-elles différentes ?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219" name="Google Shape;21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6375" y="2728600"/>
            <a:ext cx="36576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25925"/>
            <a:ext cx="8839204" cy="3901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ANOVA (analyse de variance)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175" y="3646098"/>
            <a:ext cx="5856600" cy="126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9"/>
          <p:cNvSpPr txBox="1"/>
          <p:nvPr>
            <p:ph idx="1" type="body"/>
          </p:nvPr>
        </p:nvSpPr>
        <p:spPr>
          <a:xfrm>
            <a:off x="593825" y="1097000"/>
            <a:ext cx="7316400" cy="3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/>
              <a:t>un test pour déterminer si les moyennes de l'un des groupes diffèrent. Cela ressemble beaucoup à un test T, mais pour des groupes &gt; 2.</a:t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Certains des moyennes sont-elles différentes ?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Dur à dire… le test dit que oui!</a:t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Super, mais insatisfaisant.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500"/>
              <a:t>On sait qu'il y a des groupes avec des </a:t>
            </a:r>
            <a:br>
              <a:rPr lang="en" sz="1500"/>
            </a:br>
            <a:r>
              <a:rPr lang="en" sz="1500"/>
              <a:t>moyennes différentes, mais on ne sait pas </a:t>
            </a:r>
            <a:br>
              <a:rPr lang="en" sz="1500"/>
            </a:br>
            <a:r>
              <a:rPr lang="en" sz="1500"/>
              <a:t>lesquels.</a:t>
            </a:r>
            <a:endParaRPr sz="15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232" name="Google Shape;23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6400" y="1807400"/>
            <a:ext cx="36576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0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post-hoc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40"/>
          <p:cNvSpPr txBox="1"/>
          <p:nvPr>
            <p:ph idx="1" type="body"/>
          </p:nvPr>
        </p:nvSpPr>
        <p:spPr>
          <a:xfrm>
            <a:off x="593825" y="1097000"/>
            <a:ext cx="7316400" cy="3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429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/>
              <a:t>un test pour déterminer si les moyennes de l'un des groupes diffèrent. Cela ressemble beaucoup à un test T, mais pour &gt; 2 groupes.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Si vous obtenez un résultat significatif dans une ANOVA, vous pouvez alors effectuer une analyse post hoc. </a:t>
            </a:r>
            <a:br>
              <a:rPr lang="en" sz="1700"/>
            </a:br>
            <a:r>
              <a:rPr lang="en" sz="1700"/>
              <a:t>Autrement dit, effectuez des comparaisons par paires entre chaque variable.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doit être fait correctement, pour ne pas faire beaucoup de tests séparés et ne pas obtenir des valeurs p invalides.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Le plus couramment suggéré semble être le test HSD (Honnêtement Différence Significative) de Tukey.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/>
          <p:nvPr>
            <p:ph type="title"/>
          </p:nvPr>
        </p:nvSpPr>
        <p:spPr>
          <a:xfrm>
            <a:off x="392900" y="431000"/>
            <a:ext cx="85542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HSD (Honest Significant Difference) de Tukey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1"/>
          <p:cNvSpPr txBox="1"/>
          <p:nvPr>
            <p:ph idx="1" type="body"/>
          </p:nvPr>
        </p:nvSpPr>
        <p:spPr>
          <a:xfrm>
            <a:off x="593825" y="1097000"/>
            <a:ext cx="7316400" cy="3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429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/>
              <a:t>Donne une comparaison pour savoir si les moyennes des différents groupes sont similaires.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Nous avons 4 groupes x1, x2, x3, x4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245" name="Google Shape;2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4525" y="1977054"/>
            <a:ext cx="5575400" cy="242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idx="1" type="body"/>
          </p:nvPr>
        </p:nvSpPr>
        <p:spPr>
          <a:xfrm>
            <a:off x="593825" y="1097000"/>
            <a:ext cx="7316400" cy="3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1700"/>
              <a:t>Vous devez faire attention à ne pas vous mentir (ou à d'autres) avec des statistiques.</a:t>
            </a:r>
            <a:endParaRPr b="1"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Gardez à l'esprit ce qu'est réellement une valeur p.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Imaginez une enquête dans laquelle nous </a:t>
            </a:r>
            <a:r>
              <a:rPr lang="en" sz="1700"/>
              <a:t>souhaiterions</a:t>
            </a:r>
            <a:r>
              <a:rPr lang="en" sz="1700"/>
              <a:t> examiner la condition physique par lieu. Nous </a:t>
            </a:r>
            <a:r>
              <a:rPr lang="en" sz="1700"/>
              <a:t>collectons</a:t>
            </a:r>
            <a:r>
              <a:rPr lang="en" sz="1700"/>
              <a:t> plusieurs variables : </a:t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taille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poids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ville où vous habitez.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/>
          </a:p>
        </p:txBody>
      </p:sp>
      <p:sp>
        <p:nvSpPr>
          <p:cNvPr id="251" name="Google Shape;251;p42"/>
          <p:cNvSpPr txBox="1"/>
          <p:nvPr>
            <p:ph type="title"/>
          </p:nvPr>
        </p:nvSpPr>
        <p:spPr>
          <a:xfrm>
            <a:off x="392899" y="431000"/>
            <a:ext cx="7979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Piratage des p-values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3"/>
          <p:cNvSpPr txBox="1"/>
          <p:nvPr>
            <p:ph idx="1" type="body"/>
          </p:nvPr>
        </p:nvSpPr>
        <p:spPr>
          <a:xfrm>
            <a:off x="613450" y="1090475"/>
            <a:ext cx="7316400" cy="3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 u="sng"/>
              <a:t>Mauvaise idée #1 </a:t>
            </a:r>
            <a:r>
              <a:rPr lang="en" sz="1700"/>
              <a:t>: collecter des données jusqu'à ce que l'ANOVA du poids par ville atteigne p &lt; 0,05.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Si vous concevez l'expérience pour obtenir la conclusion souhaitée, vous n'obtenez pas de résultats honnêtes.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/>
          </a:p>
        </p:txBody>
      </p:sp>
      <p:sp>
        <p:nvSpPr>
          <p:cNvPr id="257" name="Google Shape;257;p43"/>
          <p:cNvSpPr txBox="1"/>
          <p:nvPr>
            <p:ph type="title"/>
          </p:nvPr>
        </p:nvSpPr>
        <p:spPr>
          <a:xfrm>
            <a:off x="392899" y="431000"/>
            <a:ext cx="7979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Piratage des p-values</a:t>
            </a:r>
            <a:endParaRPr/>
          </a:p>
        </p:txBody>
      </p:sp>
      <p:pic>
        <p:nvPicPr>
          <p:cNvPr id="258" name="Google Shape;25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525" y="2437525"/>
            <a:ext cx="3854833" cy="248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925" y="2452637"/>
            <a:ext cx="3595802" cy="2482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4"/>
          <p:cNvSpPr txBox="1"/>
          <p:nvPr>
            <p:ph idx="1" type="body"/>
          </p:nvPr>
        </p:nvSpPr>
        <p:spPr>
          <a:xfrm>
            <a:off x="593825" y="1097000"/>
            <a:ext cx="7316400" cy="3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429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/>
              <a:t>N'essayez pas de tests jusqu'à ce que l'un d'entre eux fonctionne...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ANOVA du poids par ville : p&lt;0,05.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ANOVA de hauteur par ville : p&lt;0,05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Test T de poids pour Vancouver vs Toronto : p&lt;0,05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Test T de poids pour Vancouver vs Calgary : p&lt;0,05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/>
              <a:t>A chaque test, vous avez 5% de chances de rejeter l'hypothèse nulle par pur hasard.</a:t>
            </a:r>
            <a:endParaRPr b="1"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Le HSD (Honest Significant Difference) de Tukey prend cela en compte!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/>
          </a:p>
        </p:txBody>
      </p:sp>
      <p:sp>
        <p:nvSpPr>
          <p:cNvPr id="265" name="Google Shape;265;p44"/>
          <p:cNvSpPr txBox="1"/>
          <p:nvPr>
            <p:ph type="title"/>
          </p:nvPr>
        </p:nvSpPr>
        <p:spPr>
          <a:xfrm>
            <a:off x="392899" y="431000"/>
            <a:ext cx="7979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Piratage des p-values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/>
          <p:nvPr>
            <p:ph type="title"/>
          </p:nvPr>
        </p:nvSpPr>
        <p:spPr>
          <a:xfrm>
            <a:off x="392899" y="431000"/>
            <a:ext cx="7979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Théorème central limite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45"/>
          <p:cNvSpPr txBox="1"/>
          <p:nvPr>
            <p:ph idx="1" type="body"/>
          </p:nvPr>
        </p:nvSpPr>
        <p:spPr>
          <a:xfrm>
            <a:off x="542475" y="1232975"/>
            <a:ext cx="7316400" cy="3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429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72" name="Google Shape;272;p45"/>
          <p:cNvSpPr txBox="1"/>
          <p:nvPr/>
        </p:nvSpPr>
        <p:spPr>
          <a:xfrm>
            <a:off x="542475" y="1108800"/>
            <a:ext cx="5786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 </a:t>
            </a:r>
            <a:r>
              <a:rPr lang="en" sz="1800"/>
              <a:t>plupart</a:t>
            </a:r>
            <a:r>
              <a:rPr lang="en" sz="1800"/>
              <a:t> des tests font l'hypothèse que les moyennes empiriques sont Gaussiennes </a:t>
            </a:r>
            <a:endParaRPr sz="1800"/>
          </a:p>
        </p:txBody>
      </p:sp>
      <p:sp>
        <p:nvSpPr>
          <p:cNvPr id="273" name="Google Shape;273;p45"/>
          <p:cNvSpPr txBox="1"/>
          <p:nvPr/>
        </p:nvSpPr>
        <p:spPr>
          <a:xfrm>
            <a:off x="1023975" y="1948450"/>
            <a:ext cx="6911100" cy="17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                          indépendants et identiquement distribués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t/>
            </a:r>
            <a:endParaRPr sz="19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900"/>
            </a:br>
            <a:r>
              <a:rPr lang="en" sz="1900"/>
              <a:t>                                </a:t>
            </a:r>
            <a:endParaRPr sz="1900"/>
          </a:p>
        </p:txBody>
      </p:sp>
      <p:pic>
        <p:nvPicPr>
          <p:cNvPr id="274" name="Google Shape;27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6115" y="1948451"/>
            <a:ext cx="2086995" cy="38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123" y="2390175"/>
            <a:ext cx="5570004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0244" y="3107300"/>
            <a:ext cx="5206006" cy="110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6"/>
          <p:cNvSpPr txBox="1"/>
          <p:nvPr>
            <p:ph type="title"/>
          </p:nvPr>
        </p:nvSpPr>
        <p:spPr>
          <a:xfrm>
            <a:off x="392899" y="431000"/>
            <a:ext cx="7979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Quelques conseils</a:t>
            </a:r>
            <a:endParaRPr/>
          </a:p>
        </p:txBody>
      </p:sp>
      <p:sp>
        <p:nvSpPr>
          <p:cNvPr id="282" name="Google Shape;282;p46"/>
          <p:cNvSpPr txBox="1"/>
          <p:nvPr>
            <p:ph idx="1" type="body"/>
          </p:nvPr>
        </p:nvSpPr>
        <p:spPr>
          <a:xfrm>
            <a:off x="593825" y="1249700"/>
            <a:ext cx="7316400" cy="3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429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/>
              <a:t>Ces tests fonctionnent bien si vous disposez de suffisamment de données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Vos données doivent être "normalement" distribuées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&gt; 40 points c'est bien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/>
        </p:nvSpPr>
        <p:spPr>
          <a:xfrm>
            <a:off x="673175" y="274500"/>
            <a:ext cx="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265950" y="11263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Deux rideaux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Derrière l'un: rien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Derrière l'autre: une image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Trois types d'images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émotion négative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émotion neutres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émotion "érotique"</a:t>
            </a:r>
            <a:endParaRPr/>
          </a:p>
        </p:txBody>
      </p:sp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L'expérience</a:t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2825" y="339300"/>
            <a:ext cx="4472576" cy="242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/>
          <p:nvPr/>
        </p:nvSpPr>
        <p:spPr>
          <a:xfrm>
            <a:off x="5947375" y="2765975"/>
            <a:ext cx="3228000" cy="775500"/>
          </a:xfrm>
          <a:prstGeom prst="trapezoid">
            <a:avLst>
              <a:gd fmla="val 64049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2599" y="3541476"/>
            <a:ext cx="3822776" cy="162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/>
        </p:nvSpPr>
        <p:spPr>
          <a:xfrm>
            <a:off x="5352600" y="3594575"/>
            <a:ext cx="3791400" cy="1548900"/>
          </a:xfrm>
          <a:prstGeom prst="rect">
            <a:avLst/>
          </a:prstGeom>
          <a:solidFill>
            <a:srgbClr val="0070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RIEN</a:t>
            </a:r>
            <a:endParaRPr b="1" sz="3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7"/>
          <p:cNvSpPr txBox="1"/>
          <p:nvPr>
            <p:ph type="title"/>
          </p:nvPr>
        </p:nvSpPr>
        <p:spPr>
          <a:xfrm>
            <a:off x="392899" y="431000"/>
            <a:ext cx="7979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U de Mann-Whitney :</a:t>
            </a:r>
            <a:endParaRPr/>
          </a:p>
        </p:txBody>
      </p:sp>
      <p:sp>
        <p:nvSpPr>
          <p:cNvPr id="288" name="Google Shape;288;p47"/>
          <p:cNvSpPr txBox="1"/>
          <p:nvPr>
            <p:ph idx="1" type="body"/>
          </p:nvPr>
        </p:nvSpPr>
        <p:spPr>
          <a:xfrm>
            <a:off x="593825" y="1249700"/>
            <a:ext cx="6609900" cy="3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429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/>
              <a:t>Que se passe-t-il si nous ne pouvons faire aucune hypothèse sur la distribution des données ?</a:t>
            </a:r>
            <a:endParaRPr sz="1700"/>
          </a:p>
          <a:p>
            <a:pPr indent="-336550" lvl="0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Test U de Mann-Whitney</a:t>
            </a:r>
            <a:endParaRPr sz="1700"/>
          </a:p>
          <a:p>
            <a:pPr indent="-3365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test non paramétrique</a:t>
            </a:r>
            <a:endParaRPr sz="1700"/>
          </a:p>
          <a:p>
            <a:pPr indent="-3365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peut être utilisé pour décider si les échantillons d'un groupe sont plus grands/​plus petits qu'un autre.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u="sng"/>
              <a:t>Hypothèses:</a:t>
            </a:r>
            <a:endParaRPr sz="1700" u="sng"/>
          </a:p>
          <a:p>
            <a:pPr indent="0" lvl="0" marL="8001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Les observations sont indépendantes.</a:t>
            </a:r>
            <a:endParaRPr sz="1700"/>
          </a:p>
          <a:p>
            <a:pPr indent="0" lvl="0" marL="8001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Les valeurs sont ordinales : peuvent être triées.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8"/>
          <p:cNvSpPr txBox="1"/>
          <p:nvPr>
            <p:ph type="title"/>
          </p:nvPr>
        </p:nvSpPr>
        <p:spPr>
          <a:xfrm>
            <a:off x="392899" y="431000"/>
            <a:ext cx="79794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U de Mann-Whitney :</a:t>
            </a:r>
            <a:endParaRPr/>
          </a:p>
        </p:txBody>
      </p:sp>
      <p:sp>
        <p:nvSpPr>
          <p:cNvPr id="294" name="Google Shape;294;p48"/>
          <p:cNvSpPr txBox="1"/>
          <p:nvPr>
            <p:ph idx="1" type="body"/>
          </p:nvPr>
        </p:nvSpPr>
        <p:spPr>
          <a:xfrm>
            <a:off x="593825" y="1249700"/>
            <a:ext cx="4777200" cy="3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429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700" u="sng"/>
              <a:t>H0 :</a:t>
            </a:r>
            <a:r>
              <a:rPr lang="en" sz="1700"/>
              <a:t> si on choisit un x, y parmi X, Y que vaut P(x &lt; y) = ½ ?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u="sng"/>
              <a:t>H1 :</a:t>
            </a:r>
            <a:r>
              <a:rPr lang="en" sz="1700"/>
              <a:t> P(x &lt; y) != ½ ?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les valeurs d'un groupe ont tendance à être triées plus haut que les autres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Mann-Whitney ne se soucie pas de l'ampleur des différences, seulement de l'ordre de tri.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u="sng"/>
              <a:t>Corollaire:</a:t>
            </a:r>
            <a:r>
              <a:rPr lang="en" sz="1700"/>
              <a:t> si deux codes de référence sont exécutés trois fois chacun, et si les trois exécutions sont plus rapides/​plus lentes, alors Mann-Whitney donnera une signification avec p=0,04 .</a:t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295" name="Google Shape;29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400" y="1961500"/>
            <a:ext cx="36576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Références</a:t>
            </a:r>
            <a:endParaRPr/>
          </a:p>
        </p:txBody>
      </p:sp>
      <p:sp>
        <p:nvSpPr>
          <p:cNvPr id="301" name="Google Shape;301;p49"/>
          <p:cNvSpPr txBox="1"/>
          <p:nvPr>
            <p:ph idx="1" type="body"/>
          </p:nvPr>
        </p:nvSpPr>
        <p:spPr>
          <a:xfrm>
            <a:off x="593823" y="1561125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https://ggbaker.ca/data-science/slide-content/stats-tests.html#/title-2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https://towardsdatascience.com/t-test-and-hypothesis-testing-explained-simply-1cff6358633e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https://ggbaker.ca/data-science/slide-content/inferential.html#/title-6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Is </a:t>
            </a:r>
            <a:r>
              <a:rPr lang="en" u="sng">
                <a:solidFill>
                  <a:schemeClr val="hlink"/>
                </a:solidFill>
                <a:hlinkClick r:id="rId4"/>
              </a:rPr>
              <a:t>Most Published Research Wrong?</a:t>
            </a:r>
            <a:endParaRPr>
              <a:solidFill>
                <a:schemeClr val="dk1"/>
              </a:solidFill>
            </a:endParaRPr>
          </a:p>
          <a:p>
            <a:pPr indent="0" lvl="0" marL="685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685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6858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2825" y="339300"/>
            <a:ext cx="4472576" cy="242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/>
          <p:nvPr/>
        </p:nvSpPr>
        <p:spPr>
          <a:xfrm>
            <a:off x="673175" y="274500"/>
            <a:ext cx="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265950" y="1126350"/>
            <a:ext cx="352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Deux rideaux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Derrière l'un: rien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Derrière l'autre: une image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Trois types d'images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émotion "négative"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émotion "neutre"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émotion "érotique"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Question: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Deviner la position de l'image.</a:t>
            </a:r>
            <a:endParaRPr/>
          </a:p>
        </p:txBody>
      </p:sp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482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L'expérience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4349" y="3541476"/>
            <a:ext cx="3822776" cy="162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/>
          <p:nvPr/>
        </p:nvSpPr>
        <p:spPr>
          <a:xfrm>
            <a:off x="3424350" y="2765975"/>
            <a:ext cx="3822900" cy="775500"/>
          </a:xfrm>
          <a:prstGeom prst="trapezoid">
            <a:avLst>
              <a:gd fmla="val 107876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26350"/>
            <a:ext cx="8520600" cy="3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Taux de réussite à prédire l'emplacement de l'image: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 u="sng"/>
              <a:t>Conclusion:</a:t>
            </a:r>
            <a:r>
              <a:rPr lang="en"/>
              <a:t> </a:t>
            </a:r>
            <a:r>
              <a:rPr b="1" lang="en" sz="2300">
                <a:solidFill>
                  <a:schemeClr val="accent2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b="1" lang="en" sz="1533">
                <a:solidFill>
                  <a:schemeClr val="accent2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experimental evidence for anomalous retroactive influences on cognition and affect????</a:t>
            </a:r>
            <a:endParaRPr b="1" sz="1533">
              <a:solidFill>
                <a:schemeClr val="accent2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33" u="sng">
                <a:solidFill>
                  <a:schemeClr val="accent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Question:</a:t>
            </a:r>
            <a:r>
              <a:rPr lang="en" sz="1533">
                <a:solidFill>
                  <a:schemeClr val="accent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comment expliquer ce résultat?</a:t>
            </a:r>
            <a:endParaRPr sz="1533">
              <a:solidFill>
                <a:schemeClr val="accent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33">
                <a:solidFill>
                  <a:schemeClr val="accent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Plus de détails sur cette expérience et plus: </a:t>
            </a:r>
            <a:r>
              <a:rPr lang="en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Is Most Published Research Wrong?</a:t>
            </a:r>
            <a:endParaRPr sz="1533">
              <a:solidFill>
                <a:schemeClr val="accent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Résultats</a:t>
            </a:r>
            <a:endParaRPr/>
          </a:p>
        </p:txBody>
      </p:sp>
      <p:graphicFrame>
        <p:nvGraphicFramePr>
          <p:cNvPr id="120" name="Google Shape;120;p22"/>
          <p:cNvGraphicFramePr/>
          <p:nvPr/>
        </p:nvGraphicFramePr>
        <p:xfrm>
          <a:off x="952500" y="1896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{538C9994-2106-425E-A216-4B7F6D22A778}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émotion "négative"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émotion "neutre"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émotion "érotique"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703C"/>
                          </a:solidFill>
                        </a:rPr>
                        <a:t>~ 50%</a:t>
                      </a:r>
                      <a:endParaRPr>
                        <a:solidFill>
                          <a:srgbClr val="00703C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703C"/>
                          </a:solidFill>
                        </a:rPr>
                        <a:t>Pas de différence significative avec le hasard</a:t>
                      </a:r>
                      <a:endParaRPr>
                        <a:solidFill>
                          <a:srgbClr val="00703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703C"/>
                          </a:solidFill>
                        </a:rPr>
                        <a:t>~ 50%</a:t>
                      </a:r>
                      <a:endParaRPr>
                        <a:solidFill>
                          <a:srgbClr val="00703C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703C"/>
                          </a:solidFill>
                        </a:rPr>
                        <a:t>Pas de différence significative avec le hasard</a:t>
                      </a:r>
                      <a:endParaRPr>
                        <a:solidFill>
                          <a:srgbClr val="00703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A61C00"/>
                          </a:solidFill>
                        </a:rPr>
                        <a:t>~ 53%</a:t>
                      </a:r>
                      <a:endParaRPr>
                        <a:solidFill>
                          <a:srgbClr val="A61C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A61C00"/>
                          </a:solidFill>
                        </a:rPr>
                        <a:t>Différence significative.</a:t>
                      </a:r>
                      <a:endParaRPr b="1">
                        <a:solidFill>
                          <a:srgbClr val="A61C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A61C00"/>
                          </a:solidFill>
                        </a:rPr>
                        <a:t>(valeur-p ~ .01)</a:t>
                      </a:r>
                      <a:endParaRPr b="1">
                        <a:solidFill>
                          <a:srgbClr val="A61C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125" y="1422400"/>
            <a:ext cx="5787500" cy="31961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Valeur-p: probabilité que cela dû au hasard:</a:t>
            </a:r>
            <a:endParaRPr/>
          </a:p>
        </p:txBody>
      </p:sp>
      <p:sp>
        <p:nvSpPr>
          <p:cNvPr id="127" name="Google Shape;127;p23"/>
          <p:cNvSpPr txBox="1"/>
          <p:nvPr/>
        </p:nvSpPr>
        <p:spPr>
          <a:xfrm>
            <a:off x="278250" y="1535875"/>
            <a:ext cx="2786100" cy="21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Plus l'échantillon est grand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Plus il est improbable que 53% soit dû au hasard.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Ici: 1% de chance!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Définition:</a:t>
            </a:r>
            <a:r>
              <a:rPr lang="en"/>
              <a:t> (valeur-p) 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probabilité pour un </a:t>
            </a:r>
            <a:r>
              <a:rPr b="1" lang="en" sz="1050">
                <a:solidFill>
                  <a:srgbClr val="202122"/>
                </a:solidFill>
                <a:highlight>
                  <a:srgbClr val="FFFFFF"/>
                </a:highlight>
              </a:rPr>
              <a:t>modèle statistique 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donné sous l'</a:t>
            </a:r>
            <a:r>
              <a:rPr b="1" lang="en" sz="1050">
                <a:solidFill>
                  <a:srgbClr val="202122"/>
                </a:solidFill>
                <a:highlight>
                  <a:srgbClr val="FFFFFF"/>
                </a:highlight>
              </a:rPr>
              <a:t>hypothèse nulle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d'obtenir une valeur </a:t>
            </a:r>
            <a:r>
              <a:rPr b="1" lang="en" sz="1050">
                <a:solidFill>
                  <a:srgbClr val="202122"/>
                </a:solidFill>
                <a:highlight>
                  <a:srgbClr val="FFFFFF"/>
                </a:highlight>
              </a:rPr>
              <a:t>au moins aussi extrême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que celle observée.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Statistiques déductives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/>
              <a:t>Statistiques déductives?</a:t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92900" y="914975"/>
            <a:ext cx="7316400" cy="357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273050" lvl="0" marL="342900" rtl="0" algn="l"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Nous avons rarement (jamais) assez d'informations pour être sûr que quelque chose est vrai.</a:t>
            </a:r>
            <a:br>
              <a:rPr lang="en" sz="1700"/>
            </a:br>
            <a:endParaRPr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À la place, peut-on dire que quelque chose est </a:t>
            </a:r>
            <a:r>
              <a:rPr b="1" lang="en" sz="1700"/>
              <a:t>très probablement vrai? </a:t>
            </a:r>
            <a:br>
              <a:rPr b="1" lang="en" sz="1700"/>
            </a:br>
            <a:endParaRPr b="1" sz="1700"/>
          </a:p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 u="sng"/>
              <a:t>Statistiques inférentielles :</a:t>
            </a:r>
            <a:r>
              <a:rPr lang="en" sz="1700"/>
              <a:t> collectez des données, puis déduisez quelque chose sur la vraie distribution que nous avons échantillonnée.</a:t>
            </a:r>
            <a:endParaRPr sz="1700"/>
          </a:p>
        </p:txBody>
      </p:sp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7825" y="2796325"/>
            <a:ext cx="3535401" cy="225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392906" y="431006"/>
            <a:ext cx="72747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Qu'est-ce qu'une hypothèse ?</a:t>
            </a:r>
            <a:endParaRPr/>
          </a:p>
        </p:txBody>
      </p:sp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392898" y="1249700"/>
            <a:ext cx="7316400" cy="32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342900" rtl="0" algn="l">
              <a:spcBef>
                <a:spcPts val="500"/>
              </a:spcBef>
              <a:spcAft>
                <a:spcPts val="0"/>
              </a:spcAft>
              <a:buSzPts val="2300"/>
              <a:buChar char="●"/>
            </a:pPr>
            <a:r>
              <a:rPr lang="en" sz="1700"/>
              <a:t>Nous voulons savoir si une question est vraie ou non.</a:t>
            </a:r>
            <a:endParaRPr sz="1700"/>
          </a:p>
          <a:p>
            <a:pPr indent="-311150" lvl="0" marL="3429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1700"/>
              <a:t>Considérez la question « Les élèves de la section A ont-ils obtenu des notes supérieures à celles de la section B ?</a:t>
            </a:r>
            <a:endParaRPr sz="1700"/>
          </a:p>
          <a:p>
            <a:pPr indent="-311150" lvl="1" marL="6858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" sz="1700"/>
              <a:t>Cependant, vous êtes étudiant et n'avez pas accès à toutes les notes.</a:t>
            </a:r>
            <a:endParaRPr sz="1700"/>
          </a:p>
          <a:p>
            <a:pPr indent="-311150" lvl="1" marL="6858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" sz="1700"/>
              <a:t>Vous pouvez effectuer un échantillon aléatoire des notes</a:t>
            </a:r>
            <a:endParaRPr sz="1700"/>
          </a:p>
          <a:p>
            <a:pPr indent="-311150" lvl="1" marL="6858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" sz="1700"/>
              <a:t>Moyenne de la classe A : 4,85</a:t>
            </a:r>
            <a:endParaRPr sz="1700"/>
          </a:p>
          <a:p>
            <a:pPr indent="-311150" lvl="1" marL="6858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" sz="1700"/>
              <a:t>Moyenne de la classe B : 6,25</a:t>
            </a:r>
            <a:endParaRPr sz="1700"/>
          </a:p>
          <a:p>
            <a:pPr indent="-311150" lvl="0" marL="3429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1700"/>
              <a:t>Il semble que la classe B ait fait mieux.</a:t>
            </a:r>
            <a:endParaRPr sz="1700"/>
          </a:p>
          <a:p>
            <a:pPr indent="-311150" lvl="1" marL="6858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" sz="1700"/>
              <a:t>Cependant, vous n'avez pas échantillonné tous les élèves de la classe.</a:t>
            </a:r>
            <a:endParaRPr sz="1700"/>
          </a:p>
          <a:p>
            <a:pPr indent="-311150" lvl="0" marL="3429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" sz="1700" u="sng"/>
              <a:t>Test d'hypothèse :</a:t>
            </a:r>
            <a:r>
              <a:rPr lang="en" sz="1700"/>
              <a:t> vérifiez la probabilité que ce résultat se produise de manière aléatoire à l'aide de statistiques inférentielles.</a:t>
            </a:r>
            <a:endParaRPr sz="1700"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6150" y="2571750"/>
            <a:ext cx="1938075" cy="121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